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1" r:id="rId3"/>
    <p:sldId id="262" r:id="rId4"/>
    <p:sldId id="264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5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6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3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4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2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745E-2DCF-4EE9-A4A5-AA6B8046C1CE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6FBF-3B51-49CF-B92A-71866DFB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7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85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Приготовление завтрака в МБОУ «Лицей № 102»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564904"/>
            <a:ext cx="36004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Тефтели с отварными макаронами»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38518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4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5" y="116632"/>
            <a:ext cx="8280919" cy="67413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АО  «ШКОЛЬНОЕ  ПИТАНИЕ»   Ворошиловского района г. Ростова-на-Дону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ТЕХНОЛОГИЧЕСКАЯ  КАРТА № 1А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Наименование блюда:  Макаронные изделия отварные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Номер рецептуры: 202/309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Наименование  сборника  рецептур: </a:t>
            </a:r>
            <a:r>
              <a:rPr lang="ru-RU" sz="2400" b="1" i="1" dirty="0">
                <a:solidFill>
                  <a:schemeClr val="tx1"/>
                </a:solidFill>
              </a:rPr>
              <a:t>Сборник рецептур блюд  на продукцию для обучающихся во всех </a:t>
            </a:r>
            <a:r>
              <a:rPr lang="ru-RU" sz="2400" b="1" i="1" dirty="0" smtClean="0">
                <a:solidFill>
                  <a:schemeClr val="tx1"/>
                </a:solidFill>
              </a:rPr>
              <a:t>образовательных  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учреждениях </a:t>
            </a:r>
            <a:r>
              <a:rPr lang="ru-RU" sz="2400" b="1" i="1" dirty="0">
                <a:solidFill>
                  <a:schemeClr val="tx1"/>
                </a:solidFill>
              </a:rPr>
              <a:t>2017г. Ред Могильный М.П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000" i="1" dirty="0" smtClean="0"/>
          </a:p>
          <a:p>
            <a:pPr marL="0" indent="0">
              <a:buNone/>
            </a:pPr>
            <a:endParaRPr lang="ru-RU" sz="1000" i="1" dirty="0"/>
          </a:p>
          <a:p>
            <a:pPr marL="0" indent="0">
              <a:buNone/>
            </a:pPr>
            <a:endParaRPr lang="ru-RU" sz="1000" i="1" dirty="0" smtClean="0"/>
          </a:p>
          <a:p>
            <a:pPr marL="0" indent="0">
              <a:buNone/>
            </a:pPr>
            <a:endParaRPr lang="ru-RU" sz="1000" i="1" dirty="0"/>
          </a:p>
          <a:p>
            <a:pPr marL="0" indent="0">
              <a:buNone/>
            </a:pPr>
            <a:endParaRPr lang="ru-RU" sz="1000" i="1" dirty="0" smtClean="0"/>
          </a:p>
          <a:p>
            <a:pPr marL="0" indent="0">
              <a:buNone/>
            </a:pPr>
            <a:endParaRPr lang="ru-RU" sz="1000" i="1" dirty="0"/>
          </a:p>
          <a:p>
            <a:pPr marL="0" indent="0">
              <a:buNone/>
            </a:pPr>
            <a:endParaRPr lang="ru-RU" sz="1000" i="1" dirty="0" smtClean="0"/>
          </a:p>
          <a:p>
            <a:pPr marL="0" indent="0">
              <a:buNone/>
            </a:pPr>
            <a:endParaRPr lang="ru-RU" sz="1000" i="1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sz="1000" dirty="0" smtClean="0"/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Ген. директор/технолог: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Калькулятор</a:t>
            </a:r>
            <a:r>
              <a:rPr lang="ru-RU" sz="2200" dirty="0" smtClean="0"/>
              <a:t>:</a:t>
            </a:r>
          </a:p>
          <a:p>
            <a:pPr marL="0" indent="0">
              <a:buNone/>
            </a:pPr>
            <a:r>
              <a:rPr lang="ru-RU" sz="1100" dirty="0" smtClean="0"/>
              <a:t>: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11753"/>
              </p:ext>
            </p:extLst>
          </p:nvPr>
        </p:nvGraphicFramePr>
        <p:xfrm>
          <a:off x="395533" y="1962427"/>
          <a:ext cx="8424941" cy="373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7"/>
                <a:gridCol w="504056"/>
                <a:gridCol w="648072"/>
                <a:gridCol w="670373"/>
                <a:gridCol w="521899"/>
                <a:gridCol w="607928"/>
                <a:gridCol w="504056"/>
                <a:gridCol w="432048"/>
                <a:gridCol w="1352707"/>
                <a:gridCol w="499815"/>
                <a:gridCol w="582627"/>
                <a:gridCol w="1165253"/>
              </a:tblGrid>
              <a:tr h="1094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сырья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Расход сырья и полуфабрикатов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 сырья и полуфабрикатов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Технология приготовления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порц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порц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</a:t>
                      </a:r>
                      <a:r>
                        <a:rPr lang="ru-RU" sz="900" dirty="0" err="1">
                          <a:effectLst/>
                        </a:rPr>
                        <a:t>порц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 </a:t>
                      </a:r>
                      <a:r>
                        <a:rPr lang="ru-RU" sz="900" dirty="0" err="1">
                          <a:effectLst/>
                        </a:rPr>
                        <a:t>порц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Брутто,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Нетто,г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Брутто,кг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Брутто, 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Нетто,г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Брутто,кг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Нетто,кг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Макаронные изделия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Масса отварных макарон: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Масло сливочное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145,5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5,09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0,525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0,525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Макаронные изделия варят в большом  количестве воды(на 1кг макаронных изделий берут 6л воды,50г соли).макароны варят20-30мин;лапшу-20-25мин;вермишель10-12мин.В процессе варки макаронные изделия набухают ,впитывая воду, в результате чего масса их увеличивается примерно в 3 раза, в зависимости от сорта.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Сваренные макаронные  изделия откидывают и перемешивают с растопленным  сливочным маслом(1/3-1/2 часть от указанного в рецептуре количества), чтобы они не склеивались и не образовывали комков.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Остальной  частью  сливочного масла макароны заправляют  непосредственно перед отпуском. Блюда из макаронных изделий подают в горячем  виде.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Температура подачи 65*С.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Срок реализации 2 часа с момента приготовления.        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Выход: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Белки (г):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5,52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Са(мг):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4,86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В1(мг)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В2(мг)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0,025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</a:tr>
              <a:tr h="218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Жиры (г):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4,52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Мg(мг):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21,12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К(мг)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30,34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Углеводы (г):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26,45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</a:t>
                      </a:r>
                      <a:r>
                        <a:rPr lang="ru-RU" sz="900">
                          <a:effectLst/>
                        </a:rPr>
                        <a:t>(мг):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1,15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37,17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Рр( 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0,77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64" marR="46764" marT="0" marB="0"/>
                </a:tc>
              </a:tr>
              <a:tr h="221618">
                <a:tc gridSpan="10">
                  <a:txBody>
                    <a:bodyPr/>
                    <a:lstStyle/>
                    <a:p>
                      <a:pPr marL="1143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1143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Химический состав, витамины и микроэлементы на 1 порцию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69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603115" cy="5203565"/>
          </a:xfrm>
        </p:spPr>
        <p:txBody>
          <a:bodyPr/>
          <a:lstStyle/>
          <a:p>
            <a:pPr marL="0" indent="0" algn="ctr">
              <a:buNone/>
            </a:pPr>
            <a:r>
              <a:rPr lang="ru-RU" sz="1100" b="1" dirty="0">
                <a:solidFill>
                  <a:schemeClr val="tx1"/>
                </a:solidFill>
              </a:rPr>
              <a:t>АО  «ШКОЛЬНОЕ  ПИТАНИЕ» Ворошиловского района г</a:t>
            </a:r>
            <a:r>
              <a:rPr lang="ru-RU" sz="1100" b="1" dirty="0" smtClean="0">
                <a:solidFill>
                  <a:schemeClr val="tx1"/>
                </a:solidFill>
              </a:rPr>
              <a:t>. Ростова-на-Дону</a:t>
            </a:r>
            <a:endParaRPr lang="ru-RU" sz="11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100" b="1" dirty="0">
                <a:solidFill>
                  <a:schemeClr val="tx1"/>
                </a:solidFill>
              </a:rPr>
              <a:t>ТЕХНОЛОГИЧЕСКАЯ  КАРТА № 22              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</a:rPr>
              <a:t>Наименование блюда:  Тефтели   ( 1 вариант).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</a:rPr>
              <a:t>Номер рецептуры: 279</a:t>
            </a:r>
            <a:r>
              <a:rPr lang="ru-RU" sz="1100" b="1" i="1" dirty="0">
                <a:solidFill>
                  <a:schemeClr val="tx1"/>
                </a:solidFill>
              </a:rPr>
              <a:t> А</a:t>
            </a:r>
            <a:endParaRPr lang="ru-RU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b="1" i="1" dirty="0">
                <a:solidFill>
                  <a:schemeClr val="tx1"/>
                </a:solidFill>
              </a:rPr>
              <a:t>Наименование  сборника  рецептур: Акт контрольной проработки от 29.09.2025г</a:t>
            </a:r>
            <a:r>
              <a:rPr lang="ru-RU" sz="11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05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01185"/>
              </p:ext>
            </p:extLst>
          </p:nvPr>
        </p:nvGraphicFramePr>
        <p:xfrm>
          <a:off x="755576" y="1700808"/>
          <a:ext cx="7848874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868"/>
                <a:gridCol w="646419"/>
                <a:gridCol w="646419"/>
                <a:gridCol w="865942"/>
                <a:gridCol w="865942"/>
                <a:gridCol w="865942"/>
                <a:gridCol w="969247"/>
                <a:gridCol w="645659"/>
                <a:gridCol w="116161"/>
                <a:gridCol w="615275"/>
              </a:tblGrid>
              <a:tr h="14399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сырья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Расход сырья и полуфабрикатов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Технология приготовления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порц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 порц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39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Брутто, 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Нетто,г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Брутто,кг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Нетто,кг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375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Говядина  (котлетное мясо)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или  филе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Лук  репчатый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Масло растительное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Масса пассерованного лука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Мука пшеничная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Масса п/ф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Масло растительное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Масса готовых  тефтелей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Соус № 331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Выход: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71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60г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30г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60/30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5,2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0,8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2,4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3,8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3,8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7,1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котлетную массу добавляют   мелко нарезанный  слегка  пассерованный  лук,  перемешивают  и разделывают тефтели в виде шариков по 2 шт. на порцию. Шарики панируют  в муке, перекладывают в </a:t>
                      </a:r>
                      <a:r>
                        <a:rPr lang="ru-RU" sz="900" dirty="0" err="1">
                          <a:effectLst/>
                        </a:rPr>
                        <a:t>гастроемкость</a:t>
                      </a:r>
                      <a:r>
                        <a:rPr lang="ru-RU" sz="900" dirty="0">
                          <a:effectLst/>
                        </a:rPr>
                        <a:t> в 1-2 ряда, заливают соусом  с добавлением воды (10-20г на порцию) и тушат  8-10 минут в </a:t>
                      </a:r>
                      <a:r>
                        <a:rPr lang="ru-RU" sz="900" dirty="0" err="1">
                          <a:effectLst/>
                        </a:rPr>
                        <a:t>пароконвектомате</a:t>
                      </a:r>
                      <a:r>
                        <a:rPr lang="ru-RU" sz="900" dirty="0">
                          <a:effectLst/>
                        </a:rPr>
                        <a:t> при темп 180-200*С. При  отпуске  тефтели гарнируют и поливают  соусом,  в котором  они  тушились.                                                                                                          Температура  подачи  блюда +65*С.                                                                     Срок реализации 2 часа с момента приготовления.</a:t>
                      </a:r>
                      <a:r>
                        <a:rPr lang="ru-RU" sz="800" dirty="0">
                          <a:effectLst/>
                        </a:rPr>
                        <a:t>. 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6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Белки (г):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7,46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Са(мг)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23,65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r>
                        <a:rPr lang="ru-RU" sz="900">
                          <a:effectLst/>
                        </a:rPr>
                        <a:t>а(мг)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201,85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В1(мг)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Жиры (г):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8,29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М&amp;(мг)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151,6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В2(мг)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Углеводы (г):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r>
                        <a:rPr lang="ru-RU" sz="900">
                          <a:effectLst/>
                        </a:rPr>
                        <a:t>е(мг)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0,68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83,14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РР(мг)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Энергетическая      ценность(ккал ):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А(мг)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Каротин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(мг)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99" marR="53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3105835"/>
            <a:ext cx="6174432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fontAlgn="t"/>
            <a:r>
              <a:rPr lang="ru-RU" dirty="0"/>
              <a:t> </a:t>
            </a:r>
          </a:p>
          <a:p>
            <a:pPr fontAlgn="t"/>
            <a:r>
              <a:rPr lang="ru-RU" sz="1050" dirty="0"/>
              <a:t>Химический состав, витамины и микроэлементы на 1 порцию</a:t>
            </a:r>
          </a:p>
          <a:p>
            <a:pPr fontAlgn="ctr"/>
            <a:r>
              <a:rPr lang="ru-RU" dirty="0"/>
              <a:t> </a:t>
            </a:r>
            <a:endParaRPr lang="ru-RU" dirty="0" smtClean="0"/>
          </a:p>
          <a:p>
            <a:pPr fontAlgn="ctr"/>
            <a:r>
              <a:rPr lang="ru-RU" sz="1050" dirty="0" smtClean="0"/>
              <a:t>Ген. директор/технолог</a:t>
            </a:r>
            <a:r>
              <a:rPr lang="ru-RU" sz="1050" dirty="0"/>
              <a:t>:</a:t>
            </a:r>
          </a:p>
          <a:p>
            <a:r>
              <a:rPr lang="ru-RU" sz="1050" dirty="0"/>
              <a:t>Калькулятор:</a:t>
            </a:r>
          </a:p>
        </p:txBody>
      </p:sp>
    </p:spTree>
    <p:extLst>
      <p:ext uri="{BB962C8B-B14F-4D97-AF65-F5344CB8AC3E}">
        <p14:creationId xmlns:p14="http://schemas.microsoft.com/office/powerpoint/2010/main" val="301980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395032"/>
              </p:ext>
            </p:extLst>
          </p:nvPr>
        </p:nvGraphicFramePr>
        <p:xfrm>
          <a:off x="611560" y="1412004"/>
          <a:ext cx="8064896" cy="4438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20"/>
                <a:gridCol w="1407171"/>
                <a:gridCol w="363283"/>
                <a:gridCol w="653910"/>
                <a:gridCol w="653910"/>
                <a:gridCol w="944538"/>
                <a:gridCol w="848954"/>
                <a:gridCol w="894057"/>
                <a:gridCol w="595571"/>
                <a:gridCol w="118620"/>
                <a:gridCol w="1175635"/>
                <a:gridCol w="290627"/>
              </a:tblGrid>
              <a:tr h="147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сырья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Расход сырья и полуфабрикатов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Технология приготовления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47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порц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 порц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3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Брутто, г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Нетто,г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Брутто,кг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Нетто,кг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62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Морковь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65,4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8,180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6,540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 Морковь  предварительно промывают, тщательно перебирают, повторно промывают  в течение 5 минут , очищают и нарезают на  дольки.  Морковь заливают небольшим количеством воды и варят при слабом кипении с закрытой крышкой.    После готовности отвар сливают, морковь обсушивают и раскладывают на порции.                            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Температура подачи 14*С.                                                                                                     Срок реализации—1 час с момента приготовления.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5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Выход: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4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Белки (г):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0,8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Са</a:t>
                      </a:r>
                      <a:r>
                        <a:rPr lang="ru-RU" sz="1050" dirty="0">
                          <a:effectLst/>
                        </a:rPr>
                        <a:t>(мг):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16,0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Р(мг):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24,25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В1(мг):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0,03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Жиры (г):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2,0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Мg</a:t>
                      </a:r>
                      <a:r>
                        <a:rPr lang="ru-RU" sz="1050" dirty="0">
                          <a:effectLst/>
                        </a:rPr>
                        <a:t>(мг):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12,54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К(мг):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В2(мг):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0,04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Углеводы (г):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4,1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Fe(</a:t>
                      </a:r>
                      <a:r>
                        <a:rPr lang="ru-RU" sz="1050" dirty="0">
                          <a:effectLst/>
                        </a:rPr>
                        <a:t>мг):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А(мг):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РР(мг):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0,11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Энергетическая      ценность(ккал 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37,6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С(мг):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1,31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(мг):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0,00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Nа(мг</a:t>
                      </a:r>
                      <a:r>
                        <a:rPr lang="ru-RU" sz="1050">
                          <a:effectLst/>
                        </a:rPr>
                        <a:t>)</a:t>
                      </a:r>
                      <a:r>
                        <a:rPr lang="en-US" sz="1050">
                          <a:effectLst/>
                        </a:rPr>
                        <a:t>: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408">
                <a:tc gridSpan="10">
                  <a:txBody>
                    <a:bodyPr/>
                    <a:lstStyle/>
                    <a:p>
                      <a:pPr marL="1143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Химический состав, витамины и микроэлементы на 1 порцию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123" marR="511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886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АО  «ШКОЛЬНОЕ  ПИТАНИЕ» Ворошиловского района г. Ростова-на-Дону</a:t>
            </a:r>
          </a:p>
          <a:p>
            <a:pPr algn="ctr"/>
            <a:r>
              <a:rPr lang="ru-RU" sz="1100" b="1" dirty="0"/>
              <a:t>ТЕХНОЛОГИЧЕСКАЯ  КАРТА № 21А              </a:t>
            </a:r>
          </a:p>
          <a:p>
            <a:r>
              <a:rPr lang="ru-RU" sz="1100" b="1" dirty="0"/>
              <a:t>Наименование блюда:  Морковь отварная  дольками</a:t>
            </a:r>
          </a:p>
          <a:p>
            <a:r>
              <a:rPr lang="ru-RU" sz="1100" b="1" dirty="0"/>
              <a:t>Номер рецептуры: 54-27з Н</a:t>
            </a:r>
          </a:p>
          <a:p>
            <a:r>
              <a:rPr lang="ru-RU" sz="1100" b="1" dirty="0"/>
              <a:t>Наименование  сборника  рецептур: </a:t>
            </a:r>
            <a:r>
              <a:rPr lang="ru-RU" sz="1100" b="1" i="1" dirty="0"/>
              <a:t>Сборник рецептур блюд и  типовых меню для организации питания обучающихся ред. Новикова И.И..</a:t>
            </a:r>
            <a:endParaRPr lang="ru-RU" sz="1100" b="1" dirty="0"/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05835"/>
            <a:ext cx="806489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050" dirty="0" smtClean="0"/>
              <a:t>Ген</a:t>
            </a:r>
            <a:r>
              <a:rPr lang="ru-RU" sz="1050" dirty="0"/>
              <a:t>. директор/технолог:</a:t>
            </a:r>
          </a:p>
          <a:p>
            <a:r>
              <a:rPr lang="ru-RU" sz="1050" dirty="0"/>
              <a:t>Калькулятор:</a:t>
            </a:r>
          </a:p>
        </p:txBody>
      </p:sp>
    </p:spTree>
    <p:extLst>
      <p:ext uri="{BB962C8B-B14F-4D97-AF65-F5344CB8AC3E}">
        <p14:creationId xmlns:p14="http://schemas.microsoft.com/office/powerpoint/2010/main" val="188891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561588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1\Desktop\КОНКУРС СТОЛОВОЙ\блюда\Зартрак\IMG-20250925-WA0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800" cy="366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КОНКУРС СТОЛОВОЙ\блюда\Зартрак\IMG-20250925-WA0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5" y="0"/>
            <a:ext cx="3240360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КОНКУРС СТОЛОВОЙ\блюда\Зартрак\IMG-20250925-WA00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57" y="3192404"/>
            <a:ext cx="2841225" cy="366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КОНКУРС СТОЛОВОЙ\блюда\Зартрак\IMG-20250925-WA00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898220" cy="3501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0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КОНКУРС СТОЛОВОЙ\блюда\Зартрак\IMG-20250925-WA0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21673"/>
            <a:ext cx="274256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КОНКУРС СТОЛОВОЙ\блюда\Зартрак\IMG-20250925-WA0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73"/>
            <a:ext cx="2785745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КОНКУРС СТОЛОВОЙ\блюда\Зартрак\IMG-20250925-WA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71428"/>
            <a:ext cx="2771775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КОНКУРС СТОЛОВОЙ\блюда\Зартрак\IMG-20250925-WA00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11" y="3162300"/>
            <a:ext cx="2771775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88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КОНКУРС СТОЛОВОЙ\блюда\Зартрак\IMG-20250925-WA0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КОНКУРС СТОЛОВОЙ\блюда\Зартрак\IMG-20250925-WA0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256"/>
            <a:ext cx="2736304" cy="36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КОНКУРС СТОЛОВОЙ\блюда\Зартрак\IMG-20250925-WA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1890"/>
            <a:ext cx="2946083" cy="37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КОНКУРС СТОЛОВОЙ\блюда\Зартрак\IMG-20250925-WA0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4" y="3141890"/>
            <a:ext cx="2982208" cy="370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80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КОНКУРС СТОЛОВОЙ\блюда\Зартрак\IMG-20250925-WA0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407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КОНКУРС СТОЛОВОЙ\блюда\Зартрак\IMG-20250925-WA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67325"/>
            <a:ext cx="2664296" cy="3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КОНКУРС СТОЛОВОЙ\блюда\Зартрак\IMG-20250925-WA0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284"/>
            <a:ext cx="2758899" cy="352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КОНКУРС СТОЛОВОЙ\блюда\Зартрак\IMG-20250925-WA0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10" y="3281053"/>
            <a:ext cx="2671548" cy="36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658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664</Words>
  <Application>Microsoft Office PowerPoint</Application>
  <PresentationFormat>Экран (4:3)</PresentationFormat>
  <Paragraphs>415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Приготовление завтрака в МБОУ «Лицей № 102»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2025-09-25T06:48:23Z</dcterms:created>
  <dcterms:modified xsi:type="dcterms:W3CDTF">2025-10-09T11:41:08Z</dcterms:modified>
</cp:coreProperties>
</file>